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25"/>
      <p:bold r:id="rId26"/>
      <p:italic r:id="rId27"/>
      <p:boldItalic r:id="rId28"/>
    </p:embeddedFont>
    <p:embeddedFont>
      <p:font typeface="Maven Pro" panose="020B0604020202020204" charset="0"/>
      <p:regular r:id="rId29"/>
      <p:bold r:id="rId30"/>
    </p:embeddedFont>
    <p:embeddedFont>
      <p:font typeface="Nunito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1" cy="1732548"/>
            <a:chOff x="7343003" y="3409675"/>
            <a:chExt cx="1691421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0"/>
              <a:ext cx="316800" cy="688512"/>
              <a:chOff x="7343003" y="4453710"/>
              <a:chExt cx="316800" cy="688512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7" y="3757688"/>
              <a:ext cx="316800" cy="1384535"/>
              <a:chOff x="8259417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7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7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7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7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0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2" y="0"/>
            <a:ext cx="3814072" cy="3839102"/>
            <a:chOff x="5043502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8" y="3480727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1" y="2704283"/>
              <a:ext cx="635219" cy="635218"/>
              <a:chOff x="6725724" y="2701259"/>
              <a:chExt cx="1208100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59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59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7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19" y="179237"/>
              <a:ext cx="873164" cy="873002"/>
              <a:chOff x="7754428" y="208724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5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4"/>
              <a:ext cx="2576999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2" y="460309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8" y="867729"/>
              <a:ext cx="1554222" cy="155422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8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2"/>
            <a:ext cx="4255500" cy="1872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1" y="4099200"/>
            <a:ext cx="9144035" cy="1044300"/>
            <a:chOff x="51" y="4099200"/>
            <a:chExt cx="9144035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1" y="4309200"/>
              <a:ext cx="231621" cy="834300"/>
              <a:chOff x="2688736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1" cy="1044300"/>
              <a:chOff x="2688736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6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0" y="4309200"/>
              <a:ext cx="231621" cy="834300"/>
              <a:chOff x="2688736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6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1" cy="624600"/>
              <a:chOff x="2688736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6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6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6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2" y="4099200"/>
              <a:ext cx="231600" cy="1044300"/>
              <a:chOff x="1856752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2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1" y="4518900"/>
              <a:ext cx="231600" cy="624600"/>
              <a:chOff x="2599461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0" y="4099200"/>
              <a:ext cx="231600" cy="1044300"/>
              <a:chOff x="3342170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0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3" y="4309200"/>
              <a:ext cx="231600" cy="834300"/>
              <a:chOff x="4456233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2" y="4309200"/>
              <a:ext cx="231600" cy="834300"/>
              <a:chOff x="5198942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1" y="4309200"/>
              <a:ext cx="231600" cy="834300"/>
              <a:chOff x="5941651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0" y="4309200"/>
              <a:ext cx="231600" cy="834300"/>
              <a:chOff x="6684360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4" y="4518900"/>
              <a:ext cx="231600" cy="624600"/>
              <a:chOff x="7055714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8" y="4309200"/>
              <a:ext cx="231600" cy="834300"/>
              <a:chOff x="8169778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69" y="4309200"/>
              <a:ext cx="231600" cy="834300"/>
              <a:chOff x="7427069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6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6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6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6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2" y="4518900"/>
              <a:ext cx="231600" cy="624600"/>
              <a:chOff x="8541132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7" y="4309200"/>
              <a:ext cx="231600" cy="834300"/>
              <a:chOff x="8912487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8" y="3405"/>
            <a:ext cx="1233214" cy="1384535"/>
            <a:chOff x="146768" y="3405"/>
            <a:chExt cx="1233214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5"/>
              <a:ext cx="316800" cy="688512"/>
              <a:chOff x="1063183" y="3405"/>
              <a:chExt cx="316800" cy="688512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5" y="3405"/>
              <a:ext cx="316800" cy="1036523"/>
              <a:chOff x="604975" y="3405"/>
              <a:chExt cx="316800" cy="1036523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5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5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5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8" y="3405"/>
              <a:ext cx="316800" cy="1384535"/>
              <a:chOff x="146768" y="3405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8" y="3418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8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8" y="3429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8" y="3405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3" y="2904008"/>
            <a:ext cx="2186147" cy="2239500"/>
            <a:chOff x="6775083" y="2904008"/>
            <a:chExt cx="2186147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3" y="4253708"/>
              <a:ext cx="409500" cy="889800"/>
              <a:chOff x="6775083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3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3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5" y="3354008"/>
              <a:ext cx="409500" cy="1789500"/>
              <a:chOff x="7959515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5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5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5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5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0" cy="2601689"/>
            <a:chOff x="6790514" y="1306"/>
            <a:chExt cx="2267450" cy="2601689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4" y="1306"/>
              <a:ext cx="1990500" cy="1990200"/>
              <a:chOff x="7067464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2" y="527720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4"/>
                <a:ext cx="1425647" cy="14254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5" y="1807996"/>
              <a:ext cx="795000" cy="795000"/>
              <a:chOff x="8207125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2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7" y="2008609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6"/>
              <a:ext cx="548700" cy="548700"/>
              <a:chOff x="6790514" y="118856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4"/>
                <a:ext cx="393003" cy="393003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5" y="299376"/>
            <a:ext cx="999311" cy="999311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2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2" y="3847118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6" y="405787"/>
              <a:ext cx="663600" cy="663599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‹Nº›</a:t>
            </a:fld>
            <a:endParaRPr lang="es" sz="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9000">
        <p:fade/>
      </p:transition>
    </mc:Choice>
    <mc:Fallback xmlns="">
      <p:transition advClick="0" advTm="19000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283700" y="69625"/>
            <a:ext cx="8375100" cy="24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6190"/>
              <a:buFont typeface="Arial"/>
              <a:buNone/>
            </a:pPr>
            <a:r>
              <a:rPr lang="es" sz="42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No Silver Bullet: Essence and Accidents of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s" sz="42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 Engineering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446100" y="2664250"/>
            <a:ext cx="8251800" cy="23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23850" rtl="0">
              <a:spcBef>
                <a:spcPts val="0"/>
              </a:spcBef>
              <a:buClr>
                <a:srgbClr val="EFEFEF"/>
              </a:buClr>
              <a:buSzPct val="75000"/>
              <a:buFont typeface="Comic Sans MS"/>
              <a:buChar char="●"/>
            </a:pPr>
            <a:r>
              <a:rPr lang="es" sz="20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Cátedra: Ingeniería de Software - UTN FRC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rtl="0">
              <a:spcBef>
                <a:spcPts val="0"/>
              </a:spcBef>
              <a:buClr>
                <a:srgbClr val="EFEFEF"/>
              </a:buClr>
              <a:buSzPct val="75000"/>
              <a:buFont typeface="Comic Sans MS"/>
              <a:buChar char="●"/>
            </a:pPr>
            <a:r>
              <a:rPr lang="es" sz="20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Docentes: Meles, Judith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20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    Robles, Joaquín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EFEFE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rtl="0">
              <a:spcBef>
                <a:spcPts val="0"/>
              </a:spcBef>
              <a:buClr>
                <a:srgbClr val="EFEFEF"/>
              </a:buClr>
              <a:buSzPct val="75000"/>
              <a:buFont typeface="Comic Sans MS"/>
              <a:buChar char="●"/>
            </a:pPr>
            <a:r>
              <a:rPr lang="es" sz="20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Grupo N°1</a:t>
            </a:r>
          </a:p>
          <a:p>
            <a:pPr marL="4572000" lvl="0" indent="457200" algn="ctr">
              <a:spcBef>
                <a:spcPts val="0"/>
              </a:spcBef>
              <a:buNone/>
            </a:pPr>
            <a:r>
              <a:rPr lang="es" sz="18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Ciclo lectivo 2017</a:t>
            </a:r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6268" y="3662050"/>
            <a:ext cx="941525" cy="1405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Shape 280"/>
          <p:cNvCxnSpPr/>
          <p:nvPr/>
        </p:nvCxnSpPr>
        <p:spPr>
          <a:xfrm rot="10800000">
            <a:off x="468750" y="2666450"/>
            <a:ext cx="8375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1" name="Shape 281"/>
          <p:cNvSpPr txBox="1"/>
          <p:nvPr/>
        </p:nvSpPr>
        <p:spPr>
          <a:xfrm>
            <a:off x="4765650" y="2136150"/>
            <a:ext cx="4230600" cy="45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s" sz="2400">
                <a:solidFill>
                  <a:srgbClr val="EFEFEF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Frederick P. Brooks, Jr.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629050" y="91700"/>
            <a:ext cx="7782900" cy="98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u="sng"/>
              <a:t>Tiempo compartido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518050" y="1271275"/>
            <a:ext cx="7893900" cy="27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Mejora en la productividad y la calidad de los productos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Se reduce el tiempo de respuesta</a:t>
            </a:r>
          </a:p>
          <a:p>
            <a:pPr lvl="0" indent="45720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Mantiene la inmediatez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75" y="1821200"/>
            <a:ext cx="3092224" cy="309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22975" y="105475"/>
            <a:ext cx="7131900" cy="10995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200" u="sng"/>
              <a:t>Entornos de programación unificados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518050" y="1195075"/>
            <a:ext cx="7893900" cy="27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Proveen  librerías integradas, formatos de archivos, tuberías y filtros</a:t>
            </a: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Las diferentes estructuras pueden consumir y alimentar a otras</a:t>
            </a: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Los programas se adaptan a estas herramientas con estándares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520" y="2937900"/>
            <a:ext cx="3077849" cy="24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1006050" y="311750"/>
            <a:ext cx="7131900" cy="861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3200" i="1"/>
              <a:t>Esperanzas para las balas de plata</a:t>
            </a:r>
          </a:p>
        </p:txBody>
      </p:sp>
      <p:sp>
        <p:nvSpPr>
          <p:cNvPr id="352" name="Shape 352"/>
          <p:cNvSpPr txBox="1"/>
          <p:nvPr/>
        </p:nvSpPr>
        <p:spPr>
          <a:xfrm flipH="1">
            <a:off x="457550" y="1433525"/>
            <a:ext cx="6979800" cy="3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000">
                <a:solidFill>
                  <a:srgbClr val="F3F3F3"/>
                </a:solidFill>
              </a:rPr>
              <a:t>Lenguajes de alto nivel</a:t>
            </a:r>
          </a:p>
          <a:p>
            <a:pPr lvl="0">
              <a:spcBef>
                <a:spcPts val="0"/>
              </a:spcBef>
              <a:buNone/>
            </a:pPr>
            <a:r>
              <a:rPr lang="es" sz="2000">
                <a:solidFill>
                  <a:srgbClr val="F3F3F3"/>
                </a:solidFill>
              </a:rPr>
              <a:t>El manejo de alto nivel implica un cambio de filosofía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F3F3F3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000">
                <a:solidFill>
                  <a:srgbClr val="F3F3F3"/>
                </a:solidFill>
              </a:rPr>
              <a:t>Programación orientada a objetos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2000">
                <a:solidFill>
                  <a:srgbClr val="F3F3F3"/>
                </a:solidFill>
              </a:rPr>
              <a:t>Resuelven solo los problemas de expresión del diseño</a:t>
            </a:r>
          </a:p>
          <a:p>
            <a:pPr lvl="0" rtl="0">
              <a:spcBef>
                <a:spcPts val="0"/>
              </a:spcBef>
              <a:buNone/>
            </a:pPr>
            <a:endParaRPr sz="2000">
              <a:solidFill>
                <a:srgbClr val="F3F3F3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000">
                <a:solidFill>
                  <a:srgbClr val="F3F3F3"/>
                </a:solidFill>
              </a:rPr>
              <a:t>Sistemas expertos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2000">
                <a:solidFill>
                  <a:srgbClr val="F3F3F3"/>
                </a:solidFill>
              </a:rPr>
              <a:t>Generadores de conclusiones a partir de base de reglas y esquema general de inferencia</a:t>
            </a:r>
          </a:p>
        </p:txBody>
      </p:sp>
      <p:pic>
        <p:nvPicPr>
          <p:cNvPr id="353" name="Shape 353" descr="Vector gratis: Café, Java, Logotipo, Programación - Imagen gratis ..."/>
          <p:cNvPicPr preferRelativeResize="0"/>
          <p:nvPr/>
        </p:nvPicPr>
        <p:blipFill>
          <a:blip r:embed="rId3">
            <a:alphaModFix amt="98000"/>
          </a:blip>
          <a:stretch>
            <a:fillRect/>
          </a:stretch>
        </p:blipFill>
        <p:spPr>
          <a:xfrm>
            <a:off x="6948724" y="1880675"/>
            <a:ext cx="2039724" cy="15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/>
        </p:nvSpPr>
        <p:spPr>
          <a:xfrm>
            <a:off x="340325" y="684625"/>
            <a:ext cx="5195100" cy="28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200">
                <a:solidFill>
                  <a:srgbClr val="F3F3F3"/>
                </a:solidFill>
              </a:rPr>
              <a:t>Programación automática: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s" sz="2200">
                <a:solidFill>
                  <a:srgbClr val="F3F3F3"/>
                </a:solidFill>
              </a:rPr>
              <a:t>Generación de programas directo a partir de una especificación. </a:t>
            </a: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marL="457200" lvl="0" indent="-3683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200">
                <a:solidFill>
                  <a:srgbClr val="F3F3F3"/>
                </a:solidFill>
              </a:rPr>
              <a:t>Programación gráfica: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s" sz="2200">
                <a:solidFill>
                  <a:srgbClr val="F3F3F3"/>
                </a:solidFill>
              </a:rPr>
              <a:t>Programar utilizando representaciones visuales del software.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F3F3F3"/>
              </a:solidFill>
            </a:endParaRPr>
          </a:p>
        </p:txBody>
      </p:sp>
      <p:pic>
        <p:nvPicPr>
          <p:cNvPr id="359" name="Shape 359" descr="Foto gratis: Programación, Código, Desarrollo - Imagen gratis 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425" y="502600"/>
            <a:ext cx="3412574" cy="177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 descr="File:Visual Studio 2013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299" y="2636700"/>
            <a:ext cx="2574824" cy="1896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 rot="10800000" flipH="1">
            <a:off x="468700" y="2499550"/>
            <a:ext cx="8498400" cy="12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196075" y="998175"/>
            <a:ext cx="5864400" cy="300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200">
                <a:solidFill>
                  <a:srgbClr val="F3F3F3"/>
                </a:solidFill>
              </a:rPr>
              <a:t>Verificación de programas: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s" sz="2200">
                <a:solidFill>
                  <a:srgbClr val="F3F3F3"/>
                </a:solidFill>
              </a:rPr>
              <a:t>Eliminar bugs verificando un programa contra su especificación</a:t>
            </a: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marL="457200" lvl="0" indent="-3683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2200">
                <a:solidFill>
                  <a:srgbClr val="F3F3F3"/>
                </a:solidFill>
              </a:rPr>
              <a:t>Herramientas y workstations: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solidFill>
                <a:srgbClr val="F3F3F3"/>
              </a:solidFill>
            </a:endParaRPr>
          </a:p>
          <a:p>
            <a:pPr lvl="0" indent="457200" rtl="0">
              <a:spcBef>
                <a:spcPts val="0"/>
              </a:spcBef>
              <a:buNone/>
            </a:pPr>
            <a:r>
              <a:rPr lang="es" sz="2200">
                <a:solidFill>
                  <a:srgbClr val="F3F3F3"/>
                </a:solidFill>
              </a:rPr>
              <a:t>Mejoras en hardware, herramientas colaborativas y entornos integrados de desarrollo. </a:t>
            </a:r>
          </a:p>
        </p:txBody>
      </p:sp>
      <p:pic>
        <p:nvPicPr>
          <p:cNvPr id="367" name="Shape 367" descr="Free photo Linux Computer Terminal Programming C Development - Max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875" y="508900"/>
            <a:ext cx="2182549" cy="18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13772500" y="2359100"/>
            <a:ext cx="1196700" cy="85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69" name="Shape 369" descr="Free photo Html Preview Coding Dual Screen Css Programming - Max Pixel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475" y="2725375"/>
            <a:ext cx="2778724" cy="18495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Shape 370"/>
          <p:cNvCxnSpPr/>
          <p:nvPr/>
        </p:nvCxnSpPr>
        <p:spPr>
          <a:xfrm rot="10800000" flipH="1">
            <a:off x="468700" y="2499550"/>
            <a:ext cx="8498400" cy="123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326850" y="277275"/>
            <a:ext cx="8392200" cy="1182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i="1"/>
              <a:t>Ataques prometedores a la esencia conceptual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800" y="2752625"/>
            <a:ext cx="4131049" cy="7263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 txBox="1"/>
          <p:nvPr/>
        </p:nvSpPr>
        <p:spPr>
          <a:xfrm>
            <a:off x="600450" y="1608425"/>
            <a:ext cx="8045400" cy="3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" sz="2000">
                <a:solidFill>
                  <a:srgbClr val="F3F3F3"/>
                </a:solidFill>
              </a:rPr>
              <a:t>Todos los ataques tecnológicos de los accidentes del proceso de software están limitados fundamentalmente por la ecuación de efectividad: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670500" y="3749250"/>
            <a:ext cx="7475100" cy="3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" sz="2100">
                <a:solidFill>
                  <a:srgbClr val="F3F3F3"/>
                </a:solidFill>
              </a:rPr>
              <a:t>Debemos tener en cuenta los ataques que se ocupan de la esencia del problema de software </a:t>
            </a:r>
          </a:p>
        </p:txBody>
      </p:sp>
      <p:pic>
        <p:nvPicPr>
          <p:cNvPr id="379" name="Shape 379" descr="24cfc7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175" y="2490099"/>
            <a:ext cx="1444450" cy="11819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417275" y="0"/>
            <a:ext cx="7294500" cy="1241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u="sng"/>
              <a:t>Comprar en vez de construir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417275" y="1074550"/>
            <a:ext cx="63279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1800">
                <a:solidFill>
                  <a:srgbClr val="F3F3F3"/>
                </a:solidFill>
              </a:rPr>
              <a:t>La mejor forma de evitar los problemas asociados a construir software es no construirlo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1800">
                <a:solidFill>
                  <a:srgbClr val="F3F3F3"/>
                </a:solidFill>
              </a:rPr>
              <a:t>Nueva medida de productividad: cantidad de usuarios satisfechos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1800">
                <a:solidFill>
                  <a:srgbClr val="F3F3F3"/>
                </a:solidFill>
              </a:rPr>
              <a:t>En los ochenta, la relación entre el costo de un desarrollo a medida y el hardware justificaba mucho más esta idea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3F3F3"/>
              </a:solidFill>
            </a:endParaRPr>
          </a:p>
          <a:p>
            <a:pPr marL="457200" lvl="0" indent="-342900" rtl="0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s" sz="1800">
                <a:solidFill>
                  <a:srgbClr val="F3F3F3"/>
                </a:solidFill>
              </a:rPr>
              <a:t>Idea: resolver bien un problema con un enlatado y luego los usuarios adaptan sus procesos a el</a:t>
            </a:r>
          </a:p>
        </p:txBody>
      </p:sp>
      <p:pic>
        <p:nvPicPr>
          <p:cNvPr id="386" name="Shape 386" descr="Vector gratis: Ventanas, Software De, Equipo - Imagen gratis e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025" y="985949"/>
            <a:ext cx="1989099" cy="184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 descr="Vector gratis: Dinero, Bolsa, Brown, Cuerda, Saco - Imagen gratis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6950" y="3017325"/>
            <a:ext cx="1428724" cy="15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650150" y="224700"/>
            <a:ext cx="8007300" cy="181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u="sng"/>
              <a:t>Refinamiento de requerimientos y rápido prototipado</a:t>
            </a:r>
          </a:p>
        </p:txBody>
      </p:sp>
      <p:sp>
        <p:nvSpPr>
          <p:cNvPr id="393" name="Shape 393"/>
          <p:cNvSpPr txBox="1"/>
          <p:nvPr/>
        </p:nvSpPr>
        <p:spPr>
          <a:xfrm>
            <a:off x="243000" y="2144975"/>
            <a:ext cx="7718400" cy="4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200">
                <a:solidFill>
                  <a:srgbClr val="FFFFFF"/>
                </a:solidFill>
              </a:rPr>
              <a:t>La parte más difícil de construir software es decidir precisamente que construir</a:t>
            </a: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683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200">
                <a:solidFill>
                  <a:srgbClr val="FFFFFF"/>
                </a:solidFill>
              </a:rPr>
              <a:t>El cliente no sabe lo que quiere</a:t>
            </a:r>
          </a:p>
        </p:txBody>
      </p:sp>
      <p:pic>
        <p:nvPicPr>
          <p:cNvPr id="394" name="Shape 394" descr="File:Text document with red question mark.svg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75736">
            <a:off x="6969070" y="2957693"/>
            <a:ext cx="1813509" cy="165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 descr="indeciso-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250" y="2813050"/>
            <a:ext cx="1708399" cy="18710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/>
        </p:nvSpPr>
        <p:spPr>
          <a:xfrm>
            <a:off x="308375" y="280150"/>
            <a:ext cx="6666300" cy="55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>
                <a:solidFill>
                  <a:srgbClr val="FFFFFF"/>
                </a:solidFill>
              </a:rPr>
              <a:t>La mejor forma de aproximarse a un producto que le sea de utilidad al cliente es integrarlo en el desarrollo y favorecer su cooperación con los diseñadores en forma activa</a:t>
            </a:r>
          </a:p>
          <a:p>
            <a:pPr lvl="0" algn="just" rtl="0">
              <a:spcBef>
                <a:spcPts val="0"/>
              </a:spcBef>
              <a:buNone/>
            </a:pPr>
            <a:endParaRPr sz="2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55600" algn="just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>
                <a:solidFill>
                  <a:srgbClr val="FFFFFF"/>
                </a:solidFill>
              </a:rPr>
              <a:t>Idea: desarrollemos métodos y herramientas </a:t>
            </a:r>
          </a:p>
          <a:p>
            <a:pPr lvl="0" indent="457200" algn="just" rtl="0">
              <a:spcBef>
                <a:spcPts val="0"/>
              </a:spcBef>
              <a:buNone/>
            </a:pPr>
            <a:r>
              <a:rPr lang="es" sz="2000">
                <a:solidFill>
                  <a:srgbClr val="FFFFFF"/>
                </a:solidFill>
              </a:rPr>
              <a:t>para el prototipado rápido de sistemas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800">
                <a:solidFill>
                  <a:srgbClr val="FFFFFF"/>
                </a:solidFill>
              </a:rPr>
              <a:t>En resumen;  Grow, don’t build</a:t>
            </a:r>
          </a:p>
        </p:txBody>
      </p:sp>
      <p:pic>
        <p:nvPicPr>
          <p:cNvPr id="401" name="Shape 401" descr="curso-de-servicio-al-clien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525" y="2991650"/>
            <a:ext cx="3079824" cy="18712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2" name="Shape 402" descr="network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550" y="3054000"/>
            <a:ext cx="4450775" cy="17465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3" name="Shape 403" descr="malentendidos-en-comunicacion-500x265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700" y="1381325"/>
            <a:ext cx="2389375" cy="14363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Shape 408" descr="construi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850" y="636500"/>
            <a:ext cx="2949050" cy="16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>
            <a:spLocks noGrp="1"/>
          </p:cNvSpPr>
          <p:nvPr>
            <p:ph type="title"/>
          </p:nvPr>
        </p:nvSpPr>
        <p:spPr>
          <a:xfrm>
            <a:off x="172050" y="0"/>
            <a:ext cx="8799900" cy="1182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u="sng"/>
              <a:t>Desarrollo incremental: Hacer crecer en vez de construir software 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172050" y="1182300"/>
            <a:ext cx="6665700" cy="21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CONSTRUCCIÓN del Software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Estructuras complicadas y complejas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Desarrollo incremental, diseño Top-down 	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11" name="Shape 411" descr="topdown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174" y="2732750"/>
            <a:ext cx="2509824" cy="22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 descr="increment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048" y="3281575"/>
            <a:ext cx="1481125" cy="1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1213475" y="3563375"/>
            <a:ext cx="4357500" cy="174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buClr>
                <a:srgbClr val="FFFFFF"/>
              </a:buClr>
              <a:buSzPct val="100000"/>
              <a:buChar char="➔"/>
            </a:pPr>
            <a:r>
              <a:rPr lang="es" sz="1800">
                <a:solidFill>
                  <a:srgbClr val="FFFFFF"/>
                </a:solidFill>
              </a:rPr>
              <a:t>Fácil Rastreo</a:t>
            </a:r>
          </a:p>
          <a:p>
            <a:pPr marL="457200" lvl="0" indent="-342900">
              <a:spcBef>
                <a:spcPts val="0"/>
              </a:spcBef>
              <a:buClr>
                <a:srgbClr val="FFFFFF"/>
              </a:buClr>
              <a:buSzPct val="100000"/>
              <a:buChar char="➔"/>
            </a:pPr>
            <a:r>
              <a:rPr lang="es" sz="1800">
                <a:solidFill>
                  <a:srgbClr val="FFFFFF"/>
                </a:solidFill>
              </a:rPr>
              <a:t>Prototipos tempranos</a:t>
            </a:r>
          </a:p>
          <a:p>
            <a:pPr marL="457200" lvl="0" indent="-342900">
              <a:spcBef>
                <a:spcPts val="0"/>
              </a:spcBef>
              <a:buClr>
                <a:srgbClr val="FFFFFF"/>
              </a:buClr>
              <a:buSzPct val="100000"/>
              <a:buChar char="➔"/>
            </a:pPr>
            <a:r>
              <a:rPr lang="es" sz="1800">
                <a:solidFill>
                  <a:srgbClr val="FFFFFF"/>
                </a:solidFill>
              </a:rPr>
              <a:t>Crecimiento a partir de lo existente</a:t>
            </a:r>
          </a:p>
          <a:p>
            <a:pPr marL="457200" lvl="0" indent="-342900">
              <a:spcBef>
                <a:spcPts val="0"/>
              </a:spcBef>
              <a:buClr>
                <a:srgbClr val="FFFFFF"/>
              </a:buClr>
              <a:buSzPct val="100000"/>
              <a:buChar char="➔"/>
            </a:pPr>
            <a:r>
              <a:rPr lang="es" sz="1800">
                <a:solidFill>
                  <a:srgbClr val="FFFFFF"/>
                </a:solidFill>
              </a:rPr>
              <a:t>Aumento del entusiasmo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86">
            <a:extLst>
              <a:ext uri="{FF2B5EF4-FFF2-40B4-BE49-F238E27FC236}">
                <a16:creationId xmlns:a16="http://schemas.microsoft.com/office/drawing/2014/main" id="{50E32575-2259-40EA-9B03-3F81C3D360E3}"/>
              </a:ext>
            </a:extLst>
          </p:cNvPr>
          <p:cNvSpPr txBox="1">
            <a:spLocks/>
          </p:cNvSpPr>
          <p:nvPr/>
        </p:nvSpPr>
        <p:spPr>
          <a:xfrm>
            <a:off x="212675" y="65918"/>
            <a:ext cx="8296200" cy="112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ven Pro"/>
              <a:buNone/>
              <a:defRPr sz="3600" b="1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aven Pro"/>
              <a:buNone/>
              <a:defRPr sz="3600" b="1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algn="ctr"/>
            <a:r>
              <a:rPr lang="es" sz="3100" i="1" dirty="0"/>
              <a:t>Introducción</a:t>
            </a:r>
          </a:p>
        </p:txBody>
      </p:sp>
      <p:sp>
        <p:nvSpPr>
          <p:cNvPr id="7" name="Shape 287">
            <a:extLst>
              <a:ext uri="{FF2B5EF4-FFF2-40B4-BE49-F238E27FC236}">
                <a16:creationId xmlns:a16="http://schemas.microsoft.com/office/drawing/2014/main" id="{D7F1EE57-6EA1-475C-9FD8-EF2C42577A89}"/>
              </a:ext>
            </a:extLst>
          </p:cNvPr>
          <p:cNvSpPr txBox="1"/>
          <p:nvPr/>
        </p:nvSpPr>
        <p:spPr>
          <a:xfrm>
            <a:off x="582693" y="1843106"/>
            <a:ext cx="5506800" cy="16514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-AR" sz="2000" b="1" dirty="0">
                <a:solidFill>
                  <a:srgbClr val="FFFFFF"/>
                </a:solidFill>
              </a:rPr>
              <a:t>Relacionado a pesadillas</a:t>
            </a:r>
            <a:endParaRPr lang="es" sz="2000" b="1" dirty="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000" b="1" dirty="0">
              <a:solidFill>
                <a:srgbClr val="FFFFFF"/>
              </a:solidFill>
            </a:endParaRP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-AR" sz="2000" b="1" dirty="0">
                <a:solidFill>
                  <a:srgbClr val="FFFFFF"/>
                </a:solidFill>
              </a:rPr>
              <a:t>Dificultades Esenciales </a:t>
            </a: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endParaRPr lang="es-ES" sz="2000" b="1" dirty="0">
              <a:solidFill>
                <a:srgbClr val="FFFFFF"/>
              </a:solidFill>
            </a:endParaRP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-ES" sz="2000" b="1" dirty="0">
                <a:solidFill>
                  <a:srgbClr val="FFFFFF"/>
                </a:solidFill>
              </a:rPr>
              <a:t>Dificultades </a:t>
            </a:r>
            <a:r>
              <a:rPr lang="es-AR" sz="2000" b="1" dirty="0">
                <a:solidFill>
                  <a:srgbClr val="FFFFFF"/>
                </a:solidFill>
              </a:rPr>
              <a:t>Accidentales</a:t>
            </a:r>
            <a:endParaRPr lang="es" sz="2000" b="1" dirty="0">
              <a:solidFill>
                <a:srgbClr val="FFFFFF"/>
              </a:solidFill>
            </a:endParaRPr>
          </a:p>
        </p:txBody>
      </p:sp>
      <p:pic>
        <p:nvPicPr>
          <p:cNvPr id="1026" name="Picture 2" descr="http://www.guillermobarba.com/wp-content/uploads/2017/06/baladeplata.jpg">
            <a:extLst>
              <a:ext uri="{FF2B5EF4-FFF2-40B4-BE49-F238E27FC236}">
                <a16:creationId xmlns:a16="http://schemas.microsoft.com/office/drawing/2014/main" id="{83807473-C3A9-4C44-B38D-E60DD5142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0104">
            <a:off x="4879916" y="1752490"/>
            <a:ext cx="3355777" cy="2096496"/>
          </a:xfrm>
          <a:prstGeom prst="rect">
            <a:avLst/>
          </a:prstGeom>
          <a:noFill/>
          <a:ln w="1270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5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69750" y="101675"/>
            <a:ext cx="9004500" cy="836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u="sng"/>
              <a:t>Grandes diseñadores</a:t>
            </a:r>
          </a:p>
        </p:txBody>
      </p:sp>
      <p:grpSp>
        <p:nvGrpSpPr>
          <p:cNvPr id="419" name="Shape 419"/>
          <p:cNvGrpSpPr/>
          <p:nvPr/>
        </p:nvGrpSpPr>
        <p:grpSpPr>
          <a:xfrm>
            <a:off x="278025" y="441275"/>
            <a:ext cx="8369550" cy="2785200"/>
            <a:chOff x="69750" y="386100"/>
            <a:chExt cx="8369550" cy="2785200"/>
          </a:xfrm>
        </p:grpSpPr>
        <p:sp>
          <p:nvSpPr>
            <p:cNvPr id="420" name="Shape 420"/>
            <p:cNvSpPr txBox="1"/>
            <p:nvPr/>
          </p:nvSpPr>
          <p:spPr>
            <a:xfrm>
              <a:off x="69750" y="868725"/>
              <a:ext cx="3654300" cy="1695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457200" lvl="0" indent="-381000">
                <a:spcBef>
                  <a:spcPts val="0"/>
                </a:spcBef>
                <a:buClr>
                  <a:srgbClr val="FFFFFF"/>
                </a:buClr>
                <a:buSzPct val="100000"/>
                <a:buChar char="●"/>
              </a:pPr>
              <a:r>
                <a:rPr lang="es" sz="2400">
                  <a:solidFill>
                    <a:srgbClr val="FFFFFF"/>
                  </a:solidFill>
                </a:rPr>
                <a:t>Diseños pobres</a:t>
              </a:r>
            </a:p>
            <a:p>
              <a:pPr marL="457200" lvl="0" indent="-381000">
                <a:spcBef>
                  <a:spcPts val="0"/>
                </a:spcBef>
                <a:buClr>
                  <a:srgbClr val="FFFFFF"/>
                </a:buClr>
                <a:buSzPct val="100000"/>
                <a:buChar char="●"/>
              </a:pPr>
              <a:r>
                <a:rPr lang="es" sz="2400">
                  <a:solidFill>
                    <a:srgbClr val="FFFFFF"/>
                  </a:solidFill>
                </a:rPr>
                <a:t>Diseños buenos</a:t>
              </a:r>
            </a:p>
            <a:p>
              <a:pPr lvl="0">
                <a:spcBef>
                  <a:spcPts val="0"/>
                </a:spcBef>
                <a:buNone/>
              </a:pPr>
              <a:endParaRPr sz="2400">
                <a:solidFill>
                  <a:srgbClr val="FFFFFF"/>
                </a:solidFill>
              </a:endParaRPr>
            </a:p>
            <a:p>
              <a:pPr marL="457200" lvl="0" indent="-381000">
                <a:spcBef>
                  <a:spcPts val="0"/>
                </a:spcBef>
                <a:buClr>
                  <a:srgbClr val="FFFFFF"/>
                </a:buClr>
                <a:buSzPct val="100000"/>
                <a:buChar char="●"/>
              </a:pPr>
              <a:r>
                <a:rPr lang="es" sz="2400">
                  <a:solidFill>
                    <a:srgbClr val="FFFFFF"/>
                  </a:solidFill>
                </a:rPr>
                <a:t>Diseños excelentes</a:t>
              </a: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3350850" y="386100"/>
              <a:ext cx="1158300" cy="2785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s" sz="19600">
                  <a:solidFill>
                    <a:srgbClr val="660000"/>
                  </a:solidFill>
                </a:rPr>
                <a:t>{</a:t>
              </a:r>
            </a:p>
          </p:txBody>
        </p:sp>
        <p:sp>
          <p:nvSpPr>
            <p:cNvPr id="422" name="Shape 422"/>
            <p:cNvSpPr txBox="1"/>
            <p:nvPr/>
          </p:nvSpPr>
          <p:spPr>
            <a:xfrm>
              <a:off x="4329900" y="1075600"/>
              <a:ext cx="4109400" cy="1965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sz="2400"/>
            </a:p>
            <a:p>
              <a:pPr lvl="0">
                <a:spcBef>
                  <a:spcPts val="0"/>
                </a:spcBef>
                <a:buNone/>
              </a:pPr>
              <a:r>
                <a:rPr lang="es" sz="2400">
                  <a:solidFill>
                    <a:srgbClr val="FFFFFF"/>
                  </a:solidFill>
                </a:rPr>
                <a:t>Estructuras rápidas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s" sz="2400">
                  <a:solidFill>
                    <a:srgbClr val="FFFFFF"/>
                  </a:solidFill>
                </a:rPr>
                <a:t>Estructuras pequeñas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s" sz="2400">
                  <a:solidFill>
                    <a:srgbClr val="FFFFFF"/>
                  </a:solidFill>
                </a:rPr>
                <a:t>Estructuras simples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s" sz="2400">
                  <a:solidFill>
                    <a:srgbClr val="FFFFFF"/>
                  </a:solidFill>
                </a:rPr>
                <a:t>Estructuras claras</a:t>
              </a:r>
            </a:p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23" name="Shape 423"/>
          <p:cNvSpPr txBox="1"/>
          <p:nvPr/>
        </p:nvSpPr>
        <p:spPr>
          <a:xfrm>
            <a:off x="3943800" y="3479837"/>
            <a:ext cx="4854000" cy="15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2400">
                <a:solidFill>
                  <a:srgbClr val="FFFFFF"/>
                </a:solidFill>
              </a:rPr>
              <a:t>Formar </a:t>
            </a:r>
            <a:r>
              <a:rPr lang="es" sz="2400" b="1">
                <a:solidFill>
                  <a:srgbClr val="FFFFFF"/>
                </a:solidFill>
              </a:rPr>
              <a:t>Diseñadores excelentes</a:t>
            </a:r>
            <a:r>
              <a:rPr lang="es" sz="2400">
                <a:solidFill>
                  <a:srgbClr val="FFFFFF"/>
                </a:solidFill>
              </a:rPr>
              <a:t>, son tan importantes como los</a:t>
            </a:r>
            <a:r>
              <a:rPr lang="es" sz="2400" b="1">
                <a:solidFill>
                  <a:srgbClr val="FFFFFF"/>
                </a:solidFill>
              </a:rPr>
              <a:t> Gestores excelentes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x="696325" y="2923400"/>
            <a:ext cx="2826900" cy="68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¡Diseñadores excelentes!</a:t>
            </a:r>
          </a:p>
        </p:txBody>
      </p:sp>
      <p:sp>
        <p:nvSpPr>
          <p:cNvPr id="425" name="Shape 425"/>
          <p:cNvSpPr/>
          <p:nvPr/>
        </p:nvSpPr>
        <p:spPr>
          <a:xfrm>
            <a:off x="1806425" y="2495900"/>
            <a:ext cx="386100" cy="4275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6" name="Shape 426" descr="creativo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9" y="3226474"/>
            <a:ext cx="3290349" cy="17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151675" y="317150"/>
            <a:ext cx="8880600" cy="1006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u="sng"/>
              <a:t>¿Cómo desarrollar diseñadores excelentes?</a:t>
            </a:r>
          </a:p>
        </p:txBody>
      </p:sp>
      <p:pic>
        <p:nvPicPr>
          <p:cNvPr id="432" name="Shape 432" descr="potential-500x39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25" y="1563675"/>
            <a:ext cx="1529600" cy="1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 descr="cliente-satisfeito-recomendando-ecommerc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500" y="1482325"/>
            <a:ext cx="2137380" cy="120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 descr="32152015-planificaci-n-de-carrera-Businessman-sube-la-escalera-del-xito-Foto-de-archivo.jpg"/>
          <p:cNvPicPr preferRelativeResize="0"/>
          <p:nvPr/>
        </p:nvPicPr>
        <p:blipFill rotWithShape="1">
          <a:blip r:embed="rId5">
            <a:alphaModFix/>
          </a:blip>
          <a:srcRect t="9966" b="12531"/>
          <a:stretch/>
        </p:blipFill>
        <p:spPr>
          <a:xfrm>
            <a:off x="4527362" y="1395000"/>
            <a:ext cx="2208576" cy="137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 descr="Oportunidades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75175" y="3265200"/>
            <a:ext cx="5699649" cy="17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 txBox="1"/>
          <p:nvPr/>
        </p:nvSpPr>
        <p:spPr>
          <a:xfrm>
            <a:off x="151675" y="2765950"/>
            <a:ext cx="15297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Identificar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2027525" y="2684600"/>
            <a:ext cx="24633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Asignar mentor de carrera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4527362" y="2765950"/>
            <a:ext cx="20505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Plan de carrera</a:t>
            </a:r>
          </a:p>
        </p:txBody>
      </p:sp>
      <p:pic>
        <p:nvPicPr>
          <p:cNvPr id="439" name="Shape 439" descr="OPORTUNIDADE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5422" y="1436147"/>
            <a:ext cx="2208575" cy="12198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7171612" y="2751675"/>
            <a:ext cx="2050500" cy="41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Brindar oportunidades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51675" y="3745175"/>
            <a:ext cx="3122699" cy="82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 b="1">
                <a:solidFill>
                  <a:srgbClr val="FFFFFF"/>
                </a:solidFill>
              </a:rPr>
              <a:t>Recompensarlos</a:t>
            </a:r>
          </a:p>
        </p:txBody>
      </p:sp>
      <p:sp>
        <p:nvSpPr>
          <p:cNvPr id="442" name="Shape 442"/>
          <p:cNvSpPr/>
          <p:nvPr/>
        </p:nvSpPr>
        <p:spPr>
          <a:xfrm>
            <a:off x="767825" y="4290625"/>
            <a:ext cx="1000800" cy="62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1300550" y="-152400"/>
            <a:ext cx="6378900" cy="959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s" sz="6000">
                <a:solidFill>
                  <a:srgbClr val="EFEFEF"/>
                </a:solidFill>
              </a:rPr>
              <a:t>Gracias por </a:t>
            </a:r>
          </a:p>
          <a:p>
            <a:pPr lvl="0">
              <a:spcBef>
                <a:spcPts val="0"/>
              </a:spcBef>
              <a:buNone/>
            </a:pPr>
            <a:r>
              <a:rPr lang="es" sz="6000">
                <a:solidFill>
                  <a:srgbClr val="EFEFEF"/>
                </a:solidFill>
              </a:rPr>
              <a:t>su atención!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935" y="1963174"/>
            <a:ext cx="4730124" cy="2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212675" y="122625"/>
            <a:ext cx="8296200" cy="11202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3100" i="1" dirty="0"/>
              <a:t>¿Tiene que ser difícil? - Dificultades esenciales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34600" y="1077562"/>
            <a:ext cx="5506800" cy="273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500" b="1" dirty="0">
                <a:solidFill>
                  <a:srgbClr val="FFFFFF"/>
                </a:solidFill>
              </a:rPr>
              <a:t>No hay Balas de Plata en el horizonte</a:t>
            </a:r>
          </a:p>
          <a:p>
            <a:pPr lv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500" b="1" dirty="0">
                <a:solidFill>
                  <a:srgbClr val="FFFFFF"/>
                </a:solidFill>
              </a:rPr>
              <a:t>Poca probabilidad que mejore:</a:t>
            </a:r>
          </a:p>
          <a:p>
            <a:pPr marL="2286000" lvl="0" indent="457200" rtl="0">
              <a:spcBef>
                <a:spcPts val="0"/>
              </a:spcBef>
              <a:buNone/>
            </a:pPr>
            <a:r>
              <a:rPr lang="es" sz="1500" b="1" dirty="0">
                <a:solidFill>
                  <a:srgbClr val="FFFFFF"/>
                </a:solidFill>
              </a:rPr>
              <a:t>* Productividad</a:t>
            </a:r>
          </a:p>
          <a:p>
            <a:pPr marL="2286000" lvl="0" indent="457200" rt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2286000" lvl="0" indent="457200" rtl="0">
              <a:spcBef>
                <a:spcPts val="0"/>
              </a:spcBef>
              <a:buNone/>
            </a:pPr>
            <a:r>
              <a:rPr lang="es" sz="1500" b="1" dirty="0">
                <a:solidFill>
                  <a:srgbClr val="FFFFFF"/>
                </a:solidFill>
              </a:rPr>
              <a:t>* Confiabilidad</a:t>
            </a:r>
          </a:p>
          <a:p>
            <a:pPr marL="2286000" lvl="0" indent="457200" rt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2286000" lvl="0" indent="457200">
              <a:spcBef>
                <a:spcPts val="0"/>
              </a:spcBef>
              <a:buNone/>
            </a:pPr>
            <a:r>
              <a:rPr lang="es" sz="1500" b="1" dirty="0">
                <a:solidFill>
                  <a:srgbClr val="FFFFFF"/>
                </a:solidFill>
              </a:rPr>
              <a:t>* Simplicidad</a:t>
            </a:r>
          </a:p>
          <a:p>
            <a:pPr lv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500" b="1" dirty="0">
                <a:solidFill>
                  <a:srgbClr val="FFFFFF"/>
                </a:solidFill>
              </a:rPr>
              <a:t>El crecimiento del software es menor y lento al del hardware</a:t>
            </a:r>
          </a:p>
          <a:p>
            <a:pPr lv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457200" lvl="0" indent="-3238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500" b="1" dirty="0">
                <a:solidFill>
                  <a:srgbClr val="FFFFFF"/>
                </a:solidFill>
              </a:rPr>
              <a:t>La dificultad de hacer software</a:t>
            </a:r>
          </a:p>
          <a:p>
            <a:pPr lv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2286000" lvl="0" indent="457200">
              <a:spcBef>
                <a:spcPts val="0"/>
              </a:spcBef>
              <a:buNone/>
            </a:pPr>
            <a:r>
              <a:rPr lang="es" sz="1500" b="1" dirty="0">
                <a:solidFill>
                  <a:srgbClr val="FFFFFF"/>
                </a:solidFill>
              </a:rPr>
              <a:t>Problemas conceptuales</a:t>
            </a:r>
          </a:p>
          <a:p>
            <a:pPr marL="2286000" lvl="0" indent="457200" rtl="0">
              <a:spcBef>
                <a:spcPts val="0"/>
              </a:spcBef>
              <a:buNone/>
            </a:pPr>
            <a:endParaRPr sz="1500" b="1" dirty="0">
              <a:solidFill>
                <a:srgbClr val="FFFFFF"/>
              </a:solidFill>
            </a:endParaRPr>
          </a:p>
          <a:p>
            <a:pPr marL="2286000" lvl="0" indent="457200">
              <a:spcBef>
                <a:spcPts val="0"/>
              </a:spcBef>
              <a:buNone/>
            </a:pPr>
            <a:r>
              <a:rPr lang="es" sz="1500" b="1" dirty="0">
                <a:solidFill>
                  <a:srgbClr val="FFFFFF"/>
                </a:solidFill>
              </a:rPr>
              <a:t>Sintaxis de código.</a:t>
            </a:r>
          </a:p>
        </p:txBody>
      </p:sp>
      <p:sp>
        <p:nvSpPr>
          <p:cNvPr id="288" name="Shape 288"/>
          <p:cNvSpPr/>
          <p:nvPr/>
        </p:nvSpPr>
        <p:spPr>
          <a:xfrm>
            <a:off x="5496925" y="4148875"/>
            <a:ext cx="229500" cy="37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4990250" y="4676466"/>
            <a:ext cx="229500" cy="3711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 amt="71000"/>
          </a:blip>
          <a:srcRect l="9898" r="12280"/>
          <a:stretch/>
        </p:blipFill>
        <p:spPr>
          <a:xfrm>
            <a:off x="6290749" y="1395225"/>
            <a:ext cx="2332750" cy="2348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2630525" y="141750"/>
            <a:ext cx="36711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3100" u="sng"/>
              <a:t>Complejidad</a:t>
            </a: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28286">
            <a:off x="5109375" y="1587999"/>
            <a:ext cx="3431899" cy="229079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7" name="Shape 297"/>
          <p:cNvSpPr txBox="1"/>
          <p:nvPr/>
        </p:nvSpPr>
        <p:spPr>
          <a:xfrm>
            <a:off x="334600" y="925178"/>
            <a:ext cx="5506800" cy="356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600" b="1" dirty="0">
                <a:solidFill>
                  <a:srgbClr val="FFFFFF"/>
                </a:solidFill>
              </a:rPr>
              <a:t>Son dificultosos para su tamaño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marL="457200" lvl="0" indent="-330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600" b="1" dirty="0">
                <a:solidFill>
                  <a:srgbClr val="FFFFFF"/>
                </a:solidFill>
              </a:rPr>
              <a:t>Tienen muchos estados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600" b="1" dirty="0">
                <a:solidFill>
                  <a:srgbClr val="FFFFFF"/>
                </a:solidFill>
              </a:rPr>
              <a:t>Surge por las abstracciones principalmente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600" b="1" dirty="0">
                <a:solidFill>
                  <a:srgbClr val="FFFFFF"/>
                </a:solidFill>
              </a:rPr>
              <a:t>No es lineal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marL="457200" lvl="0" indent="-330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600" b="1" dirty="0">
                <a:solidFill>
                  <a:srgbClr val="FFFFFF"/>
                </a:solidFill>
              </a:rPr>
              <a:t>Tipos: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600" b="1" dirty="0">
                <a:solidFill>
                  <a:srgbClr val="FFFFFF"/>
                </a:solidFill>
              </a:rPr>
              <a:t>	   Técnicos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600" b="1" dirty="0">
                <a:solidFill>
                  <a:srgbClr val="FFFFFF"/>
                </a:solidFill>
              </a:rPr>
              <a:t>	 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600" b="1" dirty="0">
                <a:solidFill>
                  <a:srgbClr val="FFFFFF"/>
                </a:solidFill>
              </a:rPr>
              <a:t>    	   De equipo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" sz="1600" b="1" dirty="0">
                <a:solidFill>
                  <a:srgbClr val="FFFFFF"/>
                </a:solidFill>
              </a:rPr>
              <a:t>                   Funciones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s" sz="1600" b="1" dirty="0">
                <a:solidFill>
                  <a:srgbClr val="FFFFFF"/>
                </a:solidFill>
              </a:rPr>
              <a:t>                   Otros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2630525" y="141750"/>
            <a:ext cx="36711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3100" u="sng"/>
              <a:t>Adaptabilidad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624" y="1749150"/>
            <a:ext cx="3926974" cy="26179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4" name="Shape 304"/>
          <p:cNvSpPr txBox="1"/>
          <p:nvPr/>
        </p:nvSpPr>
        <p:spPr>
          <a:xfrm>
            <a:off x="334600" y="1153776"/>
            <a:ext cx="5506800" cy="18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Relacionado con Interfaces</a:t>
            </a:r>
          </a:p>
          <a:p>
            <a:pPr lv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-3556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Interfaces muy cambiantes</a:t>
            </a:r>
          </a:p>
          <a:p>
            <a:pPr lv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No necesita cambio de 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s" sz="2000" b="1">
                <a:solidFill>
                  <a:srgbClr val="FFFFFF"/>
                </a:solidFill>
              </a:rPr>
              <a:t>código</a:t>
            </a:r>
          </a:p>
          <a:p>
            <a:pPr lv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Aumenta la complejidad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2630525" y="141750"/>
            <a:ext cx="36711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3100" u="sng"/>
              <a:t>Modificabilidad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4" y="1489225"/>
            <a:ext cx="3570474" cy="226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 txBox="1"/>
          <p:nvPr/>
        </p:nvSpPr>
        <p:spPr>
          <a:xfrm>
            <a:off x="334600" y="1564851"/>
            <a:ext cx="5506800" cy="18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925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900" b="1">
                <a:solidFill>
                  <a:srgbClr val="FFFFFF"/>
                </a:solidFill>
              </a:rPr>
              <a:t>Presión constante de cambio</a:t>
            </a:r>
          </a:p>
          <a:p>
            <a:pPr lvl="0" rtl="0">
              <a:spcBef>
                <a:spcPts val="0"/>
              </a:spcBef>
              <a:buNone/>
            </a:pPr>
            <a:endParaRPr sz="1900" b="1">
              <a:solidFill>
                <a:srgbClr val="FFFFFF"/>
              </a:solidFill>
            </a:endParaRPr>
          </a:p>
          <a:p>
            <a:pPr marL="457200" lvl="0" indent="-34925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900" b="1">
                <a:solidFill>
                  <a:srgbClr val="FFFFFF"/>
                </a:solidFill>
              </a:rPr>
              <a:t>Respecto a otros sistemas el software </a:t>
            </a:r>
          </a:p>
          <a:p>
            <a:pPr lvl="0">
              <a:spcBef>
                <a:spcPts val="0"/>
              </a:spcBef>
              <a:buNone/>
            </a:pPr>
            <a:r>
              <a:rPr lang="es" sz="1900" b="1">
                <a:solidFill>
                  <a:srgbClr val="FFFFFF"/>
                </a:solidFill>
              </a:rPr>
              <a:t>es maleable</a:t>
            </a:r>
          </a:p>
          <a:p>
            <a:pPr lvl="0">
              <a:spcBef>
                <a:spcPts val="0"/>
              </a:spcBef>
              <a:buNone/>
            </a:pPr>
            <a:endParaRPr sz="1900" b="1">
              <a:solidFill>
                <a:srgbClr val="FFFFFF"/>
              </a:solidFill>
            </a:endParaRPr>
          </a:p>
          <a:p>
            <a:pPr marL="457200" lvl="0" indent="-34925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1900" b="1">
                <a:solidFill>
                  <a:srgbClr val="FFFFFF"/>
                </a:solidFill>
              </a:rPr>
              <a:t>Cambios: </a:t>
            </a:r>
          </a:p>
          <a:p>
            <a:pPr lvl="0">
              <a:spcBef>
                <a:spcPts val="0"/>
              </a:spcBef>
              <a:buNone/>
            </a:pPr>
            <a:endParaRPr sz="1900" b="1">
              <a:solidFill>
                <a:srgbClr val="FFFFFF"/>
              </a:solidFill>
            </a:endParaRP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s" sz="1900" b="1">
                <a:solidFill>
                  <a:srgbClr val="FFFFFF"/>
                </a:solidFill>
              </a:rPr>
              <a:t>Extender funcionalidad</a:t>
            </a:r>
          </a:p>
          <a:p>
            <a:pPr marL="457200" lvl="0" indent="457200" rtl="0">
              <a:spcBef>
                <a:spcPts val="0"/>
              </a:spcBef>
              <a:buNone/>
            </a:pPr>
            <a:endParaRPr sz="1900" b="1">
              <a:solidFill>
                <a:srgbClr val="FFFFFF"/>
              </a:solidFill>
            </a:endParaRP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es" sz="1900" b="1">
                <a:solidFill>
                  <a:srgbClr val="FFFFFF"/>
                </a:solidFill>
              </a:rPr>
              <a:t>Adaptación de hardware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697164" y="141750"/>
            <a:ext cx="3671100" cy="7953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3100" u="sng"/>
              <a:t>Invisibilidad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200" y="1251675"/>
            <a:ext cx="3287024" cy="316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8" name="Shape 318"/>
          <p:cNvSpPr txBox="1"/>
          <p:nvPr/>
        </p:nvSpPr>
        <p:spPr>
          <a:xfrm>
            <a:off x="334600" y="1153776"/>
            <a:ext cx="5506800" cy="188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No tiene una representación clara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Inherentemente no espacial</a:t>
            </a:r>
          </a:p>
          <a:p>
            <a:pPr lvl="0" rt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s" sz="2000" b="1">
                <a:solidFill>
                  <a:srgbClr val="FFFFFF"/>
                </a:solidFill>
              </a:rPr>
              <a:t>Consecuencias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r>
              <a:rPr lang="es" sz="2000" b="1">
                <a:solidFill>
                  <a:srgbClr val="FFFFFF"/>
                </a:solidFill>
              </a:rPr>
              <a:t>Dificultades de comunicación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sz="2000" b="1">
              <a:solidFill>
                <a:srgbClr val="FFFFFF"/>
              </a:solidFill>
            </a:endParaRPr>
          </a:p>
          <a:p>
            <a:pPr marL="457200" lvl="0" indent="0" rtl="0">
              <a:spcBef>
                <a:spcPts val="0"/>
              </a:spcBef>
              <a:buNone/>
            </a:pPr>
            <a:r>
              <a:rPr lang="es" sz="2000" b="1">
                <a:solidFill>
                  <a:srgbClr val="FFFFFF"/>
                </a:solidFill>
              </a:rPr>
              <a:t>Dificultad de conceptualización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es" sz="2000" b="1">
                <a:solidFill>
                  <a:srgbClr val="FFFFFF"/>
                </a:solidFill>
              </a:rPr>
              <a:t>en nuestra mente</a:t>
            </a:r>
          </a:p>
          <a:p>
            <a:pPr lvl="0" rtl="0">
              <a:spcBef>
                <a:spcPts val="0"/>
              </a:spcBef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629050" y="270225"/>
            <a:ext cx="7782900" cy="149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i="1"/>
              <a:t>Avances anteriores han resuelto dificultades accidentales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518050" y="1887175"/>
            <a:ext cx="7893900" cy="27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Lenguajes de alto nivel</a:t>
            </a: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Tiempos compartidos</a:t>
            </a:r>
          </a:p>
          <a:p>
            <a:pPr marL="457200" lvl="0" indent="-387350" algn="just" rtl="0">
              <a:spcBef>
                <a:spcPts val="0"/>
              </a:spcBef>
              <a:buClr>
                <a:srgbClr val="EFEFEF"/>
              </a:buClr>
              <a:buSzPct val="100000"/>
              <a:buChar char="●"/>
            </a:pPr>
            <a:r>
              <a:rPr lang="es" sz="2500">
                <a:solidFill>
                  <a:srgbClr val="EFEFEF"/>
                </a:solidFill>
              </a:rPr>
              <a:t>Sistemas unificados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algn="just" rtl="0">
              <a:spcBef>
                <a:spcPts val="0"/>
              </a:spcBef>
              <a:buNone/>
            </a:pPr>
            <a:r>
              <a:rPr lang="es" sz="2500">
                <a:solidFill>
                  <a:srgbClr val="EFEFEF"/>
                </a:solidFill>
              </a:rPr>
              <a:t>No solucionan dificultades </a:t>
            </a:r>
          </a:p>
          <a:p>
            <a:pPr lvl="0" algn="just" rtl="0">
              <a:spcBef>
                <a:spcPts val="0"/>
              </a:spcBef>
              <a:buNone/>
            </a:pPr>
            <a:r>
              <a:rPr lang="es" sz="2500">
                <a:solidFill>
                  <a:srgbClr val="EFEFEF"/>
                </a:solidFill>
              </a:rPr>
              <a:t>esenciales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31732">
            <a:off x="5228605" y="2292310"/>
            <a:ext cx="3220851" cy="21487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title"/>
          </p:nvPr>
        </p:nvSpPr>
        <p:spPr>
          <a:xfrm>
            <a:off x="573550" y="-134600"/>
            <a:ext cx="7782900" cy="1493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u="sng"/>
              <a:t>Lenguajes de alto nivel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518050" y="1118875"/>
            <a:ext cx="7893900" cy="272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Liberan la complejidad accidental</a:t>
            </a:r>
          </a:p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Proporcionan construcciones para el programador</a:t>
            </a:r>
          </a:p>
          <a:p>
            <a:pPr marL="457200" lvl="0" indent="-355600" algn="just" rtl="0">
              <a:spcBef>
                <a:spcPts val="0"/>
              </a:spcBef>
              <a:buClr>
                <a:srgbClr val="EFEFEF"/>
              </a:buClr>
              <a:buSzPct val="80000"/>
              <a:buChar char="●"/>
            </a:pPr>
            <a:r>
              <a:rPr lang="es" sz="2500">
                <a:solidFill>
                  <a:srgbClr val="EFEFEF"/>
                </a:solidFill>
              </a:rPr>
              <a:t>Se acercan a la sofisticación del usuario</a:t>
            </a:r>
          </a:p>
          <a:p>
            <a:pPr lvl="0" algn="just" rtl="0">
              <a:spcBef>
                <a:spcPts val="0"/>
              </a:spcBef>
              <a:buNone/>
            </a:pPr>
            <a:endParaRPr sz="2500">
              <a:solidFill>
                <a:srgbClr val="EFEFE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2485775"/>
            <a:ext cx="59055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fade/>
      </p:transition>
    </mc:Choice>
    <mc:Fallback>
      <p:transition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637</Words>
  <Application>Microsoft Office PowerPoint</Application>
  <PresentationFormat>Presentación en pantalla (16:9)</PresentationFormat>
  <Paragraphs>188</Paragraphs>
  <Slides>22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Comic Sans MS</vt:lpstr>
      <vt:lpstr>Maven Pro</vt:lpstr>
      <vt:lpstr>Nunito</vt:lpstr>
      <vt:lpstr>Arial</vt:lpstr>
      <vt:lpstr>momentum</vt:lpstr>
      <vt:lpstr>Presentación de PowerPoint</vt:lpstr>
      <vt:lpstr>Presentación de PowerPoint</vt:lpstr>
      <vt:lpstr>¿Tiene que ser difícil? - Dificultades esenciales</vt:lpstr>
      <vt:lpstr>Complejidad</vt:lpstr>
      <vt:lpstr>Adaptabilidad</vt:lpstr>
      <vt:lpstr>Modificabilidad</vt:lpstr>
      <vt:lpstr>Invisibilidad</vt:lpstr>
      <vt:lpstr>Avances anteriores han resuelto dificultades accidentales</vt:lpstr>
      <vt:lpstr>Lenguajes de alto nivel</vt:lpstr>
      <vt:lpstr>Tiempo compartido</vt:lpstr>
      <vt:lpstr>Entornos de programación unificados</vt:lpstr>
      <vt:lpstr>Esperanzas para las balas de plata</vt:lpstr>
      <vt:lpstr>Presentación de PowerPoint</vt:lpstr>
      <vt:lpstr>Presentación de PowerPoint</vt:lpstr>
      <vt:lpstr>Ataques prometedores a la esencia conceptual</vt:lpstr>
      <vt:lpstr>Comprar en vez de construir</vt:lpstr>
      <vt:lpstr>Refinamiento de requerimientos y rápido prototipado</vt:lpstr>
      <vt:lpstr>Presentación de PowerPoint</vt:lpstr>
      <vt:lpstr>Desarrollo incremental: Hacer crecer en vez de construir software </vt:lpstr>
      <vt:lpstr>Grandes diseñadores</vt:lpstr>
      <vt:lpstr>¿Cómo desarrollar diseñadores excelentes?</vt:lpstr>
      <vt:lpstr> Gracias por 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Nahuel</cp:lastModifiedBy>
  <cp:revision>8</cp:revision>
  <dcterms:modified xsi:type="dcterms:W3CDTF">2017-08-15T16:11:01Z</dcterms:modified>
</cp:coreProperties>
</file>